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260" r:id="rId3"/>
    <p:sldId id="262" r:id="rId4"/>
    <p:sldId id="263" r:id="rId5"/>
    <p:sldId id="265" r:id="rId6"/>
    <p:sldId id="264" r:id="rId7"/>
    <p:sldId id="266" r:id="rId8"/>
    <p:sldId id="267" r:id="rId9"/>
    <p:sldId id="268" r:id="rId10"/>
    <p:sldId id="271" r:id="rId11"/>
    <p:sldId id="270" r:id="rId12"/>
    <p:sldId id="272" r:id="rId13"/>
    <p:sldId id="273" r:id="rId14"/>
    <p:sldId id="259"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COL STIPHEN MADERO PINZON" initials="MSMP" lastIdx="2" clrIdx="0">
    <p:extLst>
      <p:ext uri="{19B8F6BF-5375-455C-9EA6-DF929625EA0E}">
        <p15:presenceInfo xmlns:p15="http://schemas.microsoft.com/office/powerpoint/2012/main" userId="S::maicol.madero@ustabuca.edu.co::67546154-7424-4a5b-82a4-d11f2d923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6016E-0DB2-4A76-A564-50B78AC0AA22}" v="5" dt="2021-08-09T14:14:21.534"/>
    <p1510:client id="{5098774E-79B4-4600-BA97-554CA5F552BB}" v="3379" dt="2021-08-07T01:40:24.95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FF9BF-2BC9-8744-A982-AB02A071AD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E969830-C66E-9A4E-A194-419948FEC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C499913-BE4D-BD4F-B7BF-A07892124785}"/>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86D83029-545B-304B-8086-C74760CBE8F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4F86005-64F5-C64A-9D6C-72776579D77E}"/>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115284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68129A-F016-2D43-8B6D-7B64CD8138F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B41BB3E-1823-FF42-83F3-535B97138F6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78B49A0-788E-CE48-B811-9C33459DE3B5}"/>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25AC5C8E-FD2C-8545-923D-2C4D7E54F5F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67D65EB-2885-7A40-9BDA-8545C49A6BF1}"/>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205665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4044814-3416-494A-8E0B-92AFBB6EF0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71661DD-4E2A-A148-A7EC-4172844D61B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EF8E80-3A2F-7A42-B831-557E41E5555B}"/>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90A7F87B-DBD9-D140-90F0-FAD28E6D8C6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42A18AE-5E94-4848-8F0A-8AE293BBD973}"/>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302171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2AD7B5-D6E3-E045-920F-4B0F25A65DC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E76990B-53AF-DB4E-936C-863A975211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4EA8779-4254-8D42-A1CE-E596BBA139D1}"/>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76B16B66-7AE1-4540-9D9D-621A2CC2AA2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9CC264D-5B48-9745-941D-E7239196D225}"/>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397471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63C9F2-EDEF-9544-A49E-1AA7B78FE8A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CB021CF-BC87-2143-8FB1-4B899D3B7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C9B4A8E-9BC7-6141-BD35-9DAF04D3622D}"/>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25E37908-E2D7-F34A-BEF7-E96B4679217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7319DC5-00D8-6B42-9857-CFA6CCFE8E86}"/>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4002248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17409-C968-C04C-B0EC-B22A58DE524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4F9E494-3B8F-C342-A16F-C6E240B60B2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B47628C-F6B2-844A-A1B0-F6B92F6650C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BCE5E90-A6A0-0745-867B-97BF96936C09}"/>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6" name="Marcador de pie de página 5">
            <a:extLst>
              <a:ext uri="{FF2B5EF4-FFF2-40B4-BE49-F238E27FC236}">
                <a16:creationId xmlns:a16="http://schemas.microsoft.com/office/drawing/2014/main" id="{3FA6A1B5-01EE-1842-ADA5-8BEB50046D7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7D5458C-F44D-3C41-AC4E-23C559721E50}"/>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79789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E68D8B-3618-BA42-95E0-56502356FE4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C2D535F-CFE3-5B4A-9757-02BFDCC76F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00E3509-05CD-D441-9F40-170242C0DA3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007E2BA-D8D7-6441-8107-3B5267D07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466B82D-5570-9B44-88D2-502962B3C2F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4D38B98-770E-9848-88AB-BC27249911FD}"/>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8" name="Marcador de pie de página 7">
            <a:extLst>
              <a:ext uri="{FF2B5EF4-FFF2-40B4-BE49-F238E27FC236}">
                <a16:creationId xmlns:a16="http://schemas.microsoft.com/office/drawing/2014/main" id="{F74C8EFF-3A01-0043-A001-10B7287A27D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DFC6FC9-E5A9-2546-BA68-40C2E66BBAF4}"/>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323752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396BD-9CBC-174C-8266-60D266BB1A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D8576F8-1CCD-544F-9888-517ED0A01E38}"/>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4" name="Marcador de pie de página 3">
            <a:extLst>
              <a:ext uri="{FF2B5EF4-FFF2-40B4-BE49-F238E27FC236}">
                <a16:creationId xmlns:a16="http://schemas.microsoft.com/office/drawing/2014/main" id="{C9AB58C1-87B1-7142-A3CC-5C35388D2D2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B52606F-E15F-3345-8A25-ACD23BDB9726}"/>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131524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1E2F6AF-5B08-4A47-A19B-88B7A409BACF}"/>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3" name="Marcador de pie de página 2">
            <a:extLst>
              <a:ext uri="{FF2B5EF4-FFF2-40B4-BE49-F238E27FC236}">
                <a16:creationId xmlns:a16="http://schemas.microsoft.com/office/drawing/2014/main" id="{4F817D0E-03D2-3C4E-9AC2-C6CBF1E624B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7F7769D-E3BF-B242-A4CE-82802761D70B}"/>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22696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5033A-9E16-7744-B1AC-65B0E32306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0A1D19-7D2C-8A49-A2AF-B959B90FD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BB25913-F538-7B4F-AB43-29F50328C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317A24-42BC-344A-9AE8-1C5311356810}"/>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6" name="Marcador de pie de página 5">
            <a:extLst>
              <a:ext uri="{FF2B5EF4-FFF2-40B4-BE49-F238E27FC236}">
                <a16:creationId xmlns:a16="http://schemas.microsoft.com/office/drawing/2014/main" id="{0F8E2B6D-AFCD-2D4D-B1D1-F974D4DACC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B54F193-75B2-994D-B454-7E20C9518F7A}"/>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168176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0C644-D373-4543-9FC5-2D9A8489D9F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F6D7CE7-0EA3-EB43-8385-E6450492C7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1F87185-FC36-2B47-A5EC-A08D973B2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60EF58-92C0-C144-9567-00155962A4CA}"/>
              </a:ext>
            </a:extLst>
          </p:cNvPr>
          <p:cNvSpPr>
            <a:spLocks noGrp="1"/>
          </p:cNvSpPr>
          <p:nvPr>
            <p:ph type="dt" sz="half" idx="10"/>
          </p:nvPr>
        </p:nvSpPr>
        <p:spPr/>
        <p:txBody>
          <a:bodyPr/>
          <a:lstStyle/>
          <a:p>
            <a:fld id="{592C119B-8FC4-D141-84E1-D41B3A5AC020}" type="datetimeFigureOut">
              <a:rPr lang="es-CO" smtClean="0"/>
              <a:t>30/05/2024</a:t>
            </a:fld>
            <a:endParaRPr lang="es-CO"/>
          </a:p>
        </p:txBody>
      </p:sp>
      <p:sp>
        <p:nvSpPr>
          <p:cNvPr id="6" name="Marcador de pie de página 5">
            <a:extLst>
              <a:ext uri="{FF2B5EF4-FFF2-40B4-BE49-F238E27FC236}">
                <a16:creationId xmlns:a16="http://schemas.microsoft.com/office/drawing/2014/main" id="{707986C5-AA93-2344-81CC-5AC0FE091E5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6FB1727-73E9-BD41-A9A9-AA959E59AAF3}"/>
              </a:ext>
            </a:extLst>
          </p:cNvPr>
          <p:cNvSpPr>
            <a:spLocks noGrp="1"/>
          </p:cNvSpPr>
          <p:nvPr>
            <p:ph type="sldNum" sz="quarter" idx="12"/>
          </p:nvPr>
        </p:nvSpPr>
        <p:spPr/>
        <p:txBody>
          <a:bodyPr/>
          <a:lstStyle/>
          <a:p>
            <a:fld id="{D376CEE5-2129-F441-878B-375BEDCFD004}" type="slidenum">
              <a:rPr lang="es-CO" smtClean="0"/>
              <a:t>‹Nº›</a:t>
            </a:fld>
            <a:endParaRPr lang="es-CO"/>
          </a:p>
        </p:txBody>
      </p:sp>
    </p:spTree>
    <p:extLst>
      <p:ext uri="{BB962C8B-B14F-4D97-AF65-F5344CB8AC3E}">
        <p14:creationId xmlns:p14="http://schemas.microsoft.com/office/powerpoint/2010/main" val="266537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3BBD71-65D8-FF48-B6CE-D316097CF5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933EC9D-696A-2B47-B446-5C1E65C377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1B68028-E161-2B49-AB51-8902E46435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C119B-8FC4-D141-84E1-D41B3A5AC020}" type="datetimeFigureOut">
              <a:rPr lang="es-CO" smtClean="0"/>
              <a:t>30/05/2024</a:t>
            </a:fld>
            <a:endParaRPr lang="es-CO"/>
          </a:p>
        </p:txBody>
      </p:sp>
      <p:sp>
        <p:nvSpPr>
          <p:cNvPr id="5" name="Marcador de pie de página 4">
            <a:extLst>
              <a:ext uri="{FF2B5EF4-FFF2-40B4-BE49-F238E27FC236}">
                <a16:creationId xmlns:a16="http://schemas.microsoft.com/office/drawing/2014/main" id="{43656D85-2FB3-3A47-865B-28062C3B6F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9EB0709-0E79-8046-BBC2-16BD75F828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6CEE5-2129-F441-878B-375BEDCFD004}" type="slidenum">
              <a:rPr lang="es-CO" smtClean="0"/>
              <a:t>‹Nº›</a:t>
            </a:fld>
            <a:endParaRPr lang="es-CO"/>
          </a:p>
        </p:txBody>
      </p:sp>
    </p:spTree>
    <p:extLst>
      <p:ext uri="{BB962C8B-B14F-4D97-AF65-F5344CB8AC3E}">
        <p14:creationId xmlns:p14="http://schemas.microsoft.com/office/powerpoint/2010/main" val="784819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nterfaz de usuario gráfica, Sitio web&#10;&#10;Descripción generada automáticamente">
            <a:extLst>
              <a:ext uri="{FF2B5EF4-FFF2-40B4-BE49-F238E27FC236}">
                <a16:creationId xmlns:a16="http://schemas.microsoft.com/office/drawing/2014/main" id="{D9FB1310-2AA5-44FE-8D7C-EBC123E72E97}"/>
              </a:ext>
            </a:extLst>
          </p:cNvPr>
          <p:cNvPicPr>
            <a:picLocks noChangeAspect="1"/>
          </p:cNvPicPr>
          <p:nvPr/>
        </p:nvPicPr>
        <p:blipFill>
          <a:blip r:embed="rId2"/>
          <a:stretch>
            <a:fillRect/>
          </a:stretch>
        </p:blipFill>
        <p:spPr>
          <a:xfrm>
            <a:off x="0" y="0"/>
            <a:ext cx="12192000" cy="6846017"/>
          </a:xfrm>
          <a:prstGeom prst="rect">
            <a:avLst/>
          </a:prstGeom>
        </p:spPr>
      </p:pic>
      <p:pic>
        <p:nvPicPr>
          <p:cNvPr id="2" name="Imagen 1">
            <a:extLst>
              <a:ext uri="{FF2B5EF4-FFF2-40B4-BE49-F238E27FC236}">
                <a16:creationId xmlns:a16="http://schemas.microsoft.com/office/drawing/2014/main" id="{A4BACBDC-B495-449E-82D8-6786671C7EF9}"/>
              </a:ext>
            </a:extLst>
          </p:cNvPr>
          <p:cNvPicPr>
            <a:picLocks noChangeAspect="1"/>
          </p:cNvPicPr>
          <p:nvPr/>
        </p:nvPicPr>
        <p:blipFill>
          <a:blip r:embed="rId3"/>
          <a:stretch>
            <a:fillRect/>
          </a:stretch>
        </p:blipFill>
        <p:spPr>
          <a:xfrm>
            <a:off x="9811328" y="2356569"/>
            <a:ext cx="1877731" cy="1877731"/>
          </a:xfrm>
          <a:prstGeom prst="rect">
            <a:avLst/>
          </a:prstGeom>
        </p:spPr>
      </p:pic>
    </p:spTree>
    <p:extLst>
      <p:ext uri="{BB962C8B-B14F-4D97-AF65-F5344CB8AC3E}">
        <p14:creationId xmlns:p14="http://schemas.microsoft.com/office/powerpoint/2010/main" val="369811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656A2F0-55FF-FFDC-8DDD-0800F41DA950}"/>
              </a:ext>
            </a:extLst>
          </p:cNvPr>
          <p:cNvSpPr txBox="1"/>
          <p:nvPr/>
        </p:nvSpPr>
        <p:spPr>
          <a:xfrm>
            <a:off x="1111789" y="1199925"/>
            <a:ext cx="9968419" cy="646331"/>
          </a:xfrm>
          <a:prstGeom prst="rect">
            <a:avLst/>
          </a:prstGeom>
          <a:noFill/>
        </p:spPr>
        <p:txBody>
          <a:bodyPr wrap="square">
            <a:spAutoFit/>
          </a:bodyPr>
          <a:lstStyle/>
          <a:p>
            <a:r>
              <a:rPr lang="es-CO" b="1" dirty="0">
                <a:solidFill>
                  <a:srgbClr val="0551A5"/>
                </a:solidFill>
              </a:rPr>
              <a:t>Tercera pregunta: </a:t>
            </a:r>
            <a:r>
              <a:rPr lang="es-ES" b="1" dirty="0">
                <a:solidFill>
                  <a:srgbClr val="0551A5"/>
                </a:solidFill>
              </a:rPr>
              <a:t>¿Cómo se distribuyen las ganancias de las películas de Marvel entre los mercados doméstico e internacional?</a:t>
            </a:r>
            <a:endParaRPr lang="es-CO" b="1" dirty="0">
              <a:solidFill>
                <a:srgbClr val="0551A5"/>
              </a:solidFill>
            </a:endParaRPr>
          </a:p>
        </p:txBody>
      </p:sp>
      <p:sp>
        <p:nvSpPr>
          <p:cNvPr id="7" name="CuadroTexto 6">
            <a:extLst>
              <a:ext uri="{FF2B5EF4-FFF2-40B4-BE49-F238E27FC236}">
                <a16:creationId xmlns:a16="http://schemas.microsoft.com/office/drawing/2014/main" id="{4446A0A7-97A4-FEDC-F1E7-6283D94AB878}"/>
              </a:ext>
            </a:extLst>
          </p:cNvPr>
          <p:cNvSpPr txBox="1"/>
          <p:nvPr/>
        </p:nvSpPr>
        <p:spPr>
          <a:xfrm>
            <a:off x="5564001" y="2113839"/>
            <a:ext cx="950879" cy="369332"/>
          </a:xfrm>
          <a:prstGeom prst="rect">
            <a:avLst/>
          </a:prstGeom>
          <a:noFill/>
        </p:spPr>
        <p:txBody>
          <a:bodyPr wrap="square">
            <a:spAutoFit/>
          </a:bodyPr>
          <a:lstStyle/>
          <a:p>
            <a:r>
              <a:rPr lang="es-CO" b="1" dirty="0">
                <a:solidFill>
                  <a:srgbClr val="0551A5"/>
                </a:solidFill>
              </a:rPr>
              <a:t>Pandas</a:t>
            </a:r>
          </a:p>
        </p:txBody>
      </p:sp>
      <p:pic>
        <p:nvPicPr>
          <p:cNvPr id="8" name="Imagen 7">
            <a:extLst>
              <a:ext uri="{FF2B5EF4-FFF2-40B4-BE49-F238E27FC236}">
                <a16:creationId xmlns:a16="http://schemas.microsoft.com/office/drawing/2014/main" id="{86105EF5-A844-85C1-943B-B1EE310C4835}"/>
              </a:ext>
            </a:extLst>
          </p:cNvPr>
          <p:cNvPicPr>
            <a:picLocks noChangeAspect="1"/>
          </p:cNvPicPr>
          <p:nvPr/>
        </p:nvPicPr>
        <p:blipFill>
          <a:blip r:embed="rId2"/>
          <a:stretch>
            <a:fillRect/>
          </a:stretch>
        </p:blipFill>
        <p:spPr>
          <a:xfrm>
            <a:off x="2908975" y="2492586"/>
            <a:ext cx="6260933" cy="3655795"/>
          </a:xfrm>
          <a:prstGeom prst="rect">
            <a:avLst/>
          </a:prstGeom>
        </p:spPr>
      </p:pic>
    </p:spTree>
    <p:extLst>
      <p:ext uri="{BB962C8B-B14F-4D97-AF65-F5344CB8AC3E}">
        <p14:creationId xmlns:p14="http://schemas.microsoft.com/office/powerpoint/2010/main" val="3904024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3CAD17-9383-C669-D0E6-62E9DD913AD5}"/>
              </a:ext>
            </a:extLst>
          </p:cNvPr>
          <p:cNvSpPr txBox="1"/>
          <p:nvPr/>
        </p:nvSpPr>
        <p:spPr>
          <a:xfrm>
            <a:off x="8056934" y="1364266"/>
            <a:ext cx="1476172" cy="369332"/>
          </a:xfrm>
          <a:prstGeom prst="rect">
            <a:avLst/>
          </a:prstGeom>
          <a:noFill/>
        </p:spPr>
        <p:txBody>
          <a:bodyPr wrap="square">
            <a:spAutoFit/>
          </a:bodyPr>
          <a:lstStyle/>
          <a:p>
            <a:r>
              <a:rPr lang="es-CO" b="1" dirty="0" err="1">
                <a:solidFill>
                  <a:srgbClr val="0551A5"/>
                </a:solidFill>
              </a:rPr>
              <a:t>PowerBi</a:t>
            </a:r>
            <a:endParaRPr lang="es-CO" b="1" dirty="0">
              <a:solidFill>
                <a:srgbClr val="0551A5"/>
              </a:solidFill>
            </a:endParaRPr>
          </a:p>
        </p:txBody>
      </p:sp>
      <p:sp>
        <p:nvSpPr>
          <p:cNvPr id="6" name="CuadroTexto 5">
            <a:extLst>
              <a:ext uri="{FF2B5EF4-FFF2-40B4-BE49-F238E27FC236}">
                <a16:creationId xmlns:a16="http://schemas.microsoft.com/office/drawing/2014/main" id="{9A9B4F7D-C3E1-35BB-EC2F-E4A0985A9B05}"/>
              </a:ext>
            </a:extLst>
          </p:cNvPr>
          <p:cNvSpPr txBox="1"/>
          <p:nvPr/>
        </p:nvSpPr>
        <p:spPr>
          <a:xfrm>
            <a:off x="897376" y="2221098"/>
            <a:ext cx="3684351" cy="2585323"/>
          </a:xfrm>
          <a:prstGeom prst="rect">
            <a:avLst/>
          </a:prstGeom>
          <a:noFill/>
        </p:spPr>
        <p:txBody>
          <a:bodyPr wrap="square">
            <a:spAutoFit/>
          </a:bodyPr>
          <a:lstStyle/>
          <a:p>
            <a:r>
              <a:rPr lang="es-ES" b="0" i="0" dirty="0">
                <a:solidFill>
                  <a:srgbClr val="0551A5"/>
                </a:solidFill>
                <a:effectLst/>
                <a:highlight>
                  <a:srgbClr val="FFFFFF"/>
                </a:highlight>
                <a:latin typeface="-apple-system"/>
              </a:rPr>
              <a:t>RTA://</a:t>
            </a:r>
            <a:r>
              <a:rPr lang="es-ES" b="0" i="0" dirty="0">
                <a:solidFill>
                  <a:srgbClr val="111111"/>
                </a:solidFill>
                <a:effectLst/>
                <a:highlight>
                  <a:srgbClr val="FFFFFF"/>
                </a:highlight>
                <a:latin typeface="-apple-system"/>
              </a:rPr>
              <a:t> se puede observar que para cada </a:t>
            </a:r>
            <a:r>
              <a:rPr lang="es-ES" b="0" i="0" dirty="0" err="1">
                <a:solidFill>
                  <a:srgbClr val="111111"/>
                </a:solidFill>
                <a:effectLst/>
                <a:highlight>
                  <a:srgbClr val="FFFFFF"/>
                </a:highlight>
                <a:latin typeface="-apple-system"/>
              </a:rPr>
              <a:t>categoria</a:t>
            </a:r>
            <a:r>
              <a:rPr lang="es-ES" b="0" i="0" dirty="0">
                <a:solidFill>
                  <a:srgbClr val="111111"/>
                </a:solidFill>
                <a:effectLst/>
                <a:highlight>
                  <a:srgbClr val="FFFFFF"/>
                </a:highlight>
                <a:latin typeface="-apple-system"/>
              </a:rPr>
              <a:t> de Marvel listada, las ganancias mundiales superan significativamente las ganancias domésticas. Esto indica que las películas de Marvel tienden a tener un rendimiento muy bueno a nivel internacional en comparación con su mercado doméstico</a:t>
            </a:r>
            <a:endParaRPr lang="es-CO" dirty="0"/>
          </a:p>
        </p:txBody>
      </p:sp>
      <p:pic>
        <p:nvPicPr>
          <p:cNvPr id="8" name="Imagen 7">
            <a:extLst>
              <a:ext uri="{FF2B5EF4-FFF2-40B4-BE49-F238E27FC236}">
                <a16:creationId xmlns:a16="http://schemas.microsoft.com/office/drawing/2014/main" id="{C7A30BD5-0564-421B-5DBA-7E3A2FCEBDAC}"/>
              </a:ext>
            </a:extLst>
          </p:cNvPr>
          <p:cNvPicPr>
            <a:picLocks noChangeAspect="1"/>
          </p:cNvPicPr>
          <p:nvPr/>
        </p:nvPicPr>
        <p:blipFill>
          <a:blip r:embed="rId2"/>
          <a:stretch>
            <a:fillRect/>
          </a:stretch>
        </p:blipFill>
        <p:spPr>
          <a:xfrm>
            <a:off x="5408579" y="1733598"/>
            <a:ext cx="6125555" cy="2893016"/>
          </a:xfrm>
          <a:prstGeom prst="rect">
            <a:avLst/>
          </a:prstGeom>
        </p:spPr>
      </p:pic>
    </p:spTree>
    <p:extLst>
      <p:ext uri="{BB962C8B-B14F-4D97-AF65-F5344CB8AC3E}">
        <p14:creationId xmlns:p14="http://schemas.microsoft.com/office/powerpoint/2010/main" val="216960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656A2F0-55FF-FFDC-8DDD-0800F41DA950}"/>
              </a:ext>
            </a:extLst>
          </p:cNvPr>
          <p:cNvSpPr txBox="1"/>
          <p:nvPr/>
        </p:nvSpPr>
        <p:spPr>
          <a:xfrm>
            <a:off x="1111789" y="1199925"/>
            <a:ext cx="9968419" cy="646331"/>
          </a:xfrm>
          <a:prstGeom prst="rect">
            <a:avLst/>
          </a:prstGeom>
          <a:noFill/>
        </p:spPr>
        <p:txBody>
          <a:bodyPr wrap="square">
            <a:spAutoFit/>
          </a:bodyPr>
          <a:lstStyle/>
          <a:p>
            <a:r>
              <a:rPr lang="es-CO" b="1" dirty="0">
                <a:solidFill>
                  <a:srgbClr val="0551A5"/>
                </a:solidFill>
              </a:rPr>
              <a:t>Cuarta pregunta: </a:t>
            </a:r>
            <a:r>
              <a:rPr lang="es-ES" b="1" dirty="0">
                <a:solidFill>
                  <a:srgbClr val="0551A5"/>
                </a:solidFill>
              </a:rPr>
              <a:t>¿Cómo se distribuyen las ganancias de las películas de Marvel entre los mercados doméstico e internacional?</a:t>
            </a:r>
            <a:endParaRPr lang="es-CO" b="1" dirty="0">
              <a:solidFill>
                <a:srgbClr val="0551A5"/>
              </a:solidFill>
            </a:endParaRPr>
          </a:p>
        </p:txBody>
      </p:sp>
      <p:sp>
        <p:nvSpPr>
          <p:cNvPr id="7" name="CuadroTexto 6">
            <a:extLst>
              <a:ext uri="{FF2B5EF4-FFF2-40B4-BE49-F238E27FC236}">
                <a16:creationId xmlns:a16="http://schemas.microsoft.com/office/drawing/2014/main" id="{4446A0A7-97A4-FEDC-F1E7-6283D94AB878}"/>
              </a:ext>
            </a:extLst>
          </p:cNvPr>
          <p:cNvSpPr txBox="1"/>
          <p:nvPr/>
        </p:nvSpPr>
        <p:spPr>
          <a:xfrm>
            <a:off x="1958096" y="1984755"/>
            <a:ext cx="950879" cy="369332"/>
          </a:xfrm>
          <a:prstGeom prst="rect">
            <a:avLst/>
          </a:prstGeom>
          <a:noFill/>
        </p:spPr>
        <p:txBody>
          <a:bodyPr wrap="square">
            <a:spAutoFit/>
          </a:bodyPr>
          <a:lstStyle/>
          <a:p>
            <a:r>
              <a:rPr lang="es-CO" b="1" dirty="0">
                <a:solidFill>
                  <a:srgbClr val="0551A5"/>
                </a:solidFill>
              </a:rPr>
              <a:t>Pandas</a:t>
            </a:r>
          </a:p>
        </p:txBody>
      </p:sp>
      <p:pic>
        <p:nvPicPr>
          <p:cNvPr id="5" name="Imagen 4">
            <a:extLst>
              <a:ext uri="{FF2B5EF4-FFF2-40B4-BE49-F238E27FC236}">
                <a16:creationId xmlns:a16="http://schemas.microsoft.com/office/drawing/2014/main" id="{BC26EDBA-5BDC-F9BE-EBEF-1809B0639909}"/>
              </a:ext>
            </a:extLst>
          </p:cNvPr>
          <p:cNvPicPr>
            <a:picLocks noChangeAspect="1"/>
          </p:cNvPicPr>
          <p:nvPr/>
        </p:nvPicPr>
        <p:blipFill>
          <a:blip r:embed="rId2"/>
          <a:stretch>
            <a:fillRect/>
          </a:stretch>
        </p:blipFill>
        <p:spPr>
          <a:xfrm>
            <a:off x="1298958" y="2492586"/>
            <a:ext cx="10002646" cy="2343477"/>
          </a:xfrm>
          <a:prstGeom prst="rect">
            <a:avLst/>
          </a:prstGeom>
        </p:spPr>
      </p:pic>
    </p:spTree>
    <p:extLst>
      <p:ext uri="{BB962C8B-B14F-4D97-AF65-F5344CB8AC3E}">
        <p14:creationId xmlns:p14="http://schemas.microsoft.com/office/powerpoint/2010/main" val="29195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3CAD17-9383-C669-D0E6-62E9DD913AD5}"/>
              </a:ext>
            </a:extLst>
          </p:cNvPr>
          <p:cNvSpPr txBox="1"/>
          <p:nvPr/>
        </p:nvSpPr>
        <p:spPr>
          <a:xfrm>
            <a:off x="8056934" y="1364266"/>
            <a:ext cx="1476172" cy="369332"/>
          </a:xfrm>
          <a:prstGeom prst="rect">
            <a:avLst/>
          </a:prstGeom>
          <a:noFill/>
        </p:spPr>
        <p:txBody>
          <a:bodyPr wrap="square">
            <a:spAutoFit/>
          </a:bodyPr>
          <a:lstStyle/>
          <a:p>
            <a:r>
              <a:rPr lang="es-CO" b="1" dirty="0" err="1">
                <a:solidFill>
                  <a:srgbClr val="0551A5"/>
                </a:solidFill>
              </a:rPr>
              <a:t>PowerBi</a:t>
            </a:r>
            <a:endParaRPr lang="es-CO" b="1" dirty="0">
              <a:solidFill>
                <a:srgbClr val="0551A5"/>
              </a:solidFill>
            </a:endParaRPr>
          </a:p>
        </p:txBody>
      </p:sp>
      <p:sp>
        <p:nvSpPr>
          <p:cNvPr id="6" name="CuadroTexto 5">
            <a:extLst>
              <a:ext uri="{FF2B5EF4-FFF2-40B4-BE49-F238E27FC236}">
                <a16:creationId xmlns:a16="http://schemas.microsoft.com/office/drawing/2014/main" id="{9A9B4F7D-C3E1-35BB-EC2F-E4A0985A9B05}"/>
              </a:ext>
            </a:extLst>
          </p:cNvPr>
          <p:cNvSpPr txBox="1"/>
          <p:nvPr/>
        </p:nvSpPr>
        <p:spPr>
          <a:xfrm>
            <a:off x="897376" y="2221098"/>
            <a:ext cx="3684351" cy="2862322"/>
          </a:xfrm>
          <a:prstGeom prst="rect">
            <a:avLst/>
          </a:prstGeom>
          <a:noFill/>
        </p:spPr>
        <p:txBody>
          <a:bodyPr wrap="square">
            <a:spAutoFit/>
          </a:bodyPr>
          <a:lstStyle/>
          <a:p>
            <a:r>
              <a:rPr lang="es-ES" b="0" i="0" dirty="0">
                <a:solidFill>
                  <a:srgbClr val="0551A5"/>
                </a:solidFill>
                <a:effectLst/>
                <a:highlight>
                  <a:srgbClr val="FFFFFF"/>
                </a:highlight>
                <a:latin typeface="-apple-system"/>
              </a:rPr>
              <a:t>RTA://</a:t>
            </a:r>
            <a:r>
              <a:rPr lang="es-ES" b="0" i="0" dirty="0">
                <a:solidFill>
                  <a:srgbClr val="111111"/>
                </a:solidFill>
                <a:effectLst/>
                <a:highlight>
                  <a:srgbClr val="FFFFFF"/>
                </a:highlight>
                <a:latin typeface="-apple-system"/>
              </a:rPr>
              <a:t> En este caso, si la mayoría de los puntos se agrupan a lo largo de una línea ascendente (desde el origen hasta la esquina superior derecha), esto generalmente indica una correlación positiva. Esto significa que a medida que la puntuación de los críticos aumenta, la puntuación de la audiencia también tiende a aumentar</a:t>
            </a:r>
            <a:endParaRPr lang="es-CO" dirty="0"/>
          </a:p>
        </p:txBody>
      </p:sp>
      <p:pic>
        <p:nvPicPr>
          <p:cNvPr id="5" name="Imagen 4">
            <a:extLst>
              <a:ext uri="{FF2B5EF4-FFF2-40B4-BE49-F238E27FC236}">
                <a16:creationId xmlns:a16="http://schemas.microsoft.com/office/drawing/2014/main" id="{F82CC529-26D1-88BD-25A8-13863ACBAF3A}"/>
              </a:ext>
            </a:extLst>
          </p:cNvPr>
          <p:cNvPicPr>
            <a:picLocks noChangeAspect="1"/>
          </p:cNvPicPr>
          <p:nvPr/>
        </p:nvPicPr>
        <p:blipFill>
          <a:blip r:embed="rId2"/>
          <a:stretch>
            <a:fillRect/>
          </a:stretch>
        </p:blipFill>
        <p:spPr>
          <a:xfrm>
            <a:off x="5704314" y="1759950"/>
            <a:ext cx="5590310" cy="3341809"/>
          </a:xfrm>
          <a:prstGeom prst="rect">
            <a:avLst/>
          </a:prstGeom>
        </p:spPr>
      </p:pic>
    </p:spTree>
    <p:extLst>
      <p:ext uri="{BB962C8B-B14F-4D97-AF65-F5344CB8AC3E}">
        <p14:creationId xmlns:p14="http://schemas.microsoft.com/office/powerpoint/2010/main" val="1783883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Edificio con letrero en frente&#10;&#10;Descripción generada automáticamente con confianza media">
            <a:extLst>
              <a:ext uri="{FF2B5EF4-FFF2-40B4-BE49-F238E27FC236}">
                <a16:creationId xmlns:a16="http://schemas.microsoft.com/office/drawing/2014/main" id="{33FD6903-5B93-4A66-9CFF-30AA2E1B4C9A}"/>
              </a:ext>
            </a:extLst>
          </p:cNvPr>
          <p:cNvPicPr>
            <a:picLocks noChangeAspect="1"/>
          </p:cNvPicPr>
          <p:nvPr/>
        </p:nvPicPr>
        <p:blipFill>
          <a:blip r:embed="rId3"/>
          <a:stretch>
            <a:fillRect/>
          </a:stretch>
        </p:blipFill>
        <p:spPr>
          <a:xfrm>
            <a:off x="0" y="0"/>
            <a:ext cx="12192000" cy="6846017"/>
          </a:xfrm>
          <a:prstGeom prst="rect">
            <a:avLst/>
          </a:prstGeom>
        </p:spPr>
      </p:pic>
    </p:spTree>
    <p:extLst>
      <p:ext uri="{BB962C8B-B14F-4D97-AF65-F5344CB8AC3E}">
        <p14:creationId xmlns:p14="http://schemas.microsoft.com/office/powerpoint/2010/main" val="411642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299023-F198-8E44-B876-1A644115CF94}"/>
              </a:ext>
            </a:extLst>
          </p:cNvPr>
          <p:cNvSpPr txBox="1"/>
          <p:nvPr/>
        </p:nvSpPr>
        <p:spPr>
          <a:xfrm>
            <a:off x="955015" y="2130171"/>
            <a:ext cx="9984260" cy="584775"/>
          </a:xfrm>
          <a:prstGeom prst="rect">
            <a:avLst/>
          </a:prstGeom>
          <a:noFill/>
        </p:spPr>
        <p:txBody>
          <a:bodyPr wrap="square" rtlCol="0">
            <a:spAutoFit/>
          </a:bodyPr>
          <a:lstStyle/>
          <a:p>
            <a:pPr algn="ctr" fontAlgn="base"/>
            <a:r>
              <a:rPr lang="en-US" sz="3200" b="1" i="0" dirty="0">
                <a:solidFill>
                  <a:srgbClr val="0551A5"/>
                </a:solidFill>
                <a:effectLst/>
                <a:highlight>
                  <a:srgbClr val="FFFFFF"/>
                </a:highlight>
                <a:latin typeface="zeitung"/>
              </a:rPr>
              <a:t>MARVEL Movies -Box Office Data 🦸‍♂⍟💥</a:t>
            </a:r>
          </a:p>
        </p:txBody>
      </p:sp>
      <p:sp>
        <p:nvSpPr>
          <p:cNvPr id="4" name="CuadroTexto 3">
            <a:extLst>
              <a:ext uri="{FF2B5EF4-FFF2-40B4-BE49-F238E27FC236}">
                <a16:creationId xmlns:a16="http://schemas.microsoft.com/office/drawing/2014/main" id="{C0557390-3127-2144-A142-C442BACABDAF}"/>
              </a:ext>
            </a:extLst>
          </p:cNvPr>
          <p:cNvSpPr txBox="1"/>
          <p:nvPr/>
        </p:nvSpPr>
        <p:spPr>
          <a:xfrm>
            <a:off x="1052271" y="4167663"/>
            <a:ext cx="9984260" cy="1138773"/>
          </a:xfrm>
          <a:prstGeom prst="rect">
            <a:avLst/>
          </a:prstGeom>
          <a:noFill/>
        </p:spPr>
        <p:txBody>
          <a:bodyPr wrap="square" rtlCol="0">
            <a:spAutoFit/>
          </a:bodyPr>
          <a:lstStyle/>
          <a:p>
            <a:pPr algn="ctr"/>
            <a:r>
              <a:rPr lang="es-MX" sz="3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Jeferson </a:t>
            </a:r>
            <a:r>
              <a:rPr lang="es-MX" sz="3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Dario</a:t>
            </a:r>
            <a:r>
              <a:rPr lang="es-MX" sz="3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Hernandez Palencia</a:t>
            </a:r>
          </a:p>
          <a:p>
            <a:pPr algn="ctr"/>
            <a:endParaRPr lang="es-CO" sz="36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850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1784AF-E8ED-D476-FDFF-74645FB0E22F}"/>
              </a:ext>
            </a:extLst>
          </p:cNvPr>
          <p:cNvSpPr txBox="1"/>
          <p:nvPr/>
        </p:nvSpPr>
        <p:spPr>
          <a:xfrm>
            <a:off x="1103870" y="904486"/>
            <a:ext cx="9984260" cy="584775"/>
          </a:xfrm>
          <a:prstGeom prst="rect">
            <a:avLst/>
          </a:prstGeom>
          <a:noFill/>
        </p:spPr>
        <p:txBody>
          <a:bodyPr wrap="square" rtlCol="0">
            <a:spAutoFit/>
          </a:bodyPr>
          <a:lstStyle/>
          <a:p>
            <a:pPr algn="ctr" fontAlgn="base"/>
            <a:r>
              <a:rPr lang="en-US" sz="3200" b="1" i="0" dirty="0" err="1">
                <a:solidFill>
                  <a:srgbClr val="0551A5"/>
                </a:solidFill>
                <a:effectLst/>
                <a:highlight>
                  <a:srgbClr val="FFFFFF"/>
                </a:highlight>
                <a:latin typeface="zeitung"/>
              </a:rPr>
              <a:t>Introduccion</a:t>
            </a:r>
            <a:endParaRPr lang="en-US" sz="3200" b="1" i="0" dirty="0">
              <a:solidFill>
                <a:srgbClr val="0551A5"/>
              </a:solidFill>
              <a:effectLst/>
              <a:highlight>
                <a:srgbClr val="FFFFFF"/>
              </a:highlight>
              <a:latin typeface="zeitung"/>
            </a:endParaRPr>
          </a:p>
        </p:txBody>
      </p:sp>
      <p:sp>
        <p:nvSpPr>
          <p:cNvPr id="5" name="CuadroTexto 4">
            <a:extLst>
              <a:ext uri="{FF2B5EF4-FFF2-40B4-BE49-F238E27FC236}">
                <a16:creationId xmlns:a16="http://schemas.microsoft.com/office/drawing/2014/main" id="{DD132734-022D-B798-30DE-A70718D014B5}"/>
              </a:ext>
            </a:extLst>
          </p:cNvPr>
          <p:cNvSpPr txBox="1"/>
          <p:nvPr/>
        </p:nvSpPr>
        <p:spPr>
          <a:xfrm>
            <a:off x="1880276" y="1773625"/>
            <a:ext cx="8431448" cy="1200329"/>
          </a:xfrm>
          <a:prstGeom prst="rect">
            <a:avLst/>
          </a:prstGeom>
          <a:noFill/>
        </p:spPr>
        <p:txBody>
          <a:bodyPr wrap="square">
            <a:spAutoFit/>
          </a:bodyPr>
          <a:lstStyle/>
          <a:p>
            <a:r>
              <a:rPr lang="es-CO"/>
              <a:t>El Universo Cinematográfico de Marvel (MCU, por sus siglas en inglés) es una franquicia de medios y un universo compartido, centrado en una serie de películas de superhéroes producidas por Marvel Studios. Las películas están basadas en personajes que aparecen en los cómics estadounidenses publicados por Marvel Comics.</a:t>
            </a:r>
            <a:endParaRPr lang="es-CO" dirty="0"/>
          </a:p>
        </p:txBody>
      </p:sp>
      <p:pic>
        <p:nvPicPr>
          <p:cNvPr id="1026" name="Picture 2" descr="Iron Man | Marvel Cinematic Universe Wiki | Fandom">
            <a:extLst>
              <a:ext uri="{FF2B5EF4-FFF2-40B4-BE49-F238E27FC236}">
                <a16:creationId xmlns:a16="http://schemas.microsoft.com/office/drawing/2014/main" id="{85A251E8-08B9-7497-D182-CC44FAE6E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612" y="3258318"/>
            <a:ext cx="1838528" cy="272374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57B2529-A345-804C-F8CC-5405B59266E3}"/>
              </a:ext>
            </a:extLst>
          </p:cNvPr>
          <p:cNvSpPr txBox="1"/>
          <p:nvPr/>
        </p:nvSpPr>
        <p:spPr>
          <a:xfrm>
            <a:off x="3754066" y="6044335"/>
            <a:ext cx="6094378" cy="369332"/>
          </a:xfrm>
          <a:prstGeom prst="rect">
            <a:avLst/>
          </a:prstGeom>
          <a:noFill/>
        </p:spPr>
        <p:txBody>
          <a:bodyPr wrap="square">
            <a:spAutoFit/>
          </a:bodyPr>
          <a:lstStyle/>
          <a:p>
            <a:r>
              <a:rPr lang="es-CO" dirty="0"/>
              <a:t>2008</a:t>
            </a:r>
          </a:p>
        </p:txBody>
      </p:sp>
      <p:pic>
        <p:nvPicPr>
          <p:cNvPr id="1028" name="Picture 4" descr="The Marvels - Disney+, DVD, Blu-Ray &amp; Descarga digital | Disney">
            <a:extLst>
              <a:ext uri="{FF2B5EF4-FFF2-40B4-BE49-F238E27FC236}">
                <a16:creationId xmlns:a16="http://schemas.microsoft.com/office/drawing/2014/main" id="{A52E2F9F-AD2F-572F-DE62-4F07FDA7C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59" y="3249469"/>
            <a:ext cx="1796798" cy="269519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8C2C1DF-C4AD-B7DA-4F56-02A7CAA19FAD}"/>
              </a:ext>
            </a:extLst>
          </p:cNvPr>
          <p:cNvSpPr txBox="1"/>
          <p:nvPr/>
        </p:nvSpPr>
        <p:spPr>
          <a:xfrm>
            <a:off x="7643914" y="5977306"/>
            <a:ext cx="6094378" cy="369332"/>
          </a:xfrm>
          <a:prstGeom prst="rect">
            <a:avLst/>
          </a:prstGeom>
          <a:noFill/>
        </p:spPr>
        <p:txBody>
          <a:bodyPr wrap="square">
            <a:spAutoFit/>
          </a:bodyPr>
          <a:lstStyle/>
          <a:p>
            <a:r>
              <a:rPr lang="es-CO" dirty="0"/>
              <a:t>2023</a:t>
            </a:r>
          </a:p>
        </p:txBody>
      </p:sp>
      <p:sp>
        <p:nvSpPr>
          <p:cNvPr id="9" name="Flecha: a la derecha 8">
            <a:extLst>
              <a:ext uri="{FF2B5EF4-FFF2-40B4-BE49-F238E27FC236}">
                <a16:creationId xmlns:a16="http://schemas.microsoft.com/office/drawing/2014/main" id="{3BB95EA4-0398-F7A8-E450-2C4AA64EA5A5}"/>
              </a:ext>
            </a:extLst>
          </p:cNvPr>
          <p:cNvSpPr/>
          <p:nvPr/>
        </p:nvSpPr>
        <p:spPr>
          <a:xfrm>
            <a:off x="5390744" y="4341342"/>
            <a:ext cx="1410511" cy="511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267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25ADCB-3100-A3C4-4778-5FC6447F49B8}"/>
              </a:ext>
            </a:extLst>
          </p:cNvPr>
          <p:cNvPicPr>
            <a:picLocks noChangeAspect="1"/>
          </p:cNvPicPr>
          <p:nvPr/>
        </p:nvPicPr>
        <p:blipFill>
          <a:blip r:embed="rId2"/>
          <a:stretch>
            <a:fillRect/>
          </a:stretch>
        </p:blipFill>
        <p:spPr>
          <a:xfrm>
            <a:off x="1639110" y="1639132"/>
            <a:ext cx="8913779" cy="1415467"/>
          </a:xfrm>
          <a:prstGeom prst="rect">
            <a:avLst/>
          </a:prstGeom>
        </p:spPr>
      </p:pic>
      <p:sp>
        <p:nvSpPr>
          <p:cNvPr id="5" name="CuadroTexto 4">
            <a:extLst>
              <a:ext uri="{FF2B5EF4-FFF2-40B4-BE49-F238E27FC236}">
                <a16:creationId xmlns:a16="http://schemas.microsoft.com/office/drawing/2014/main" id="{EBA5205A-A4B1-D678-057F-F1D59D516DBD}"/>
              </a:ext>
            </a:extLst>
          </p:cNvPr>
          <p:cNvSpPr txBox="1"/>
          <p:nvPr/>
        </p:nvSpPr>
        <p:spPr>
          <a:xfrm>
            <a:off x="3048810" y="958334"/>
            <a:ext cx="6094378" cy="523220"/>
          </a:xfrm>
          <a:prstGeom prst="rect">
            <a:avLst/>
          </a:prstGeom>
          <a:noFill/>
        </p:spPr>
        <p:txBody>
          <a:bodyPr wrap="square">
            <a:spAutoFit/>
          </a:bodyPr>
          <a:lstStyle/>
          <a:p>
            <a:pPr algn="ctr"/>
            <a:r>
              <a:rPr lang="es-CO" sz="2800" b="1" dirty="0">
                <a:solidFill>
                  <a:srgbClr val="0551A5"/>
                </a:solidFill>
              </a:rPr>
              <a:t>Herramientas de análisis</a:t>
            </a:r>
          </a:p>
        </p:txBody>
      </p:sp>
      <p:pic>
        <p:nvPicPr>
          <p:cNvPr id="2050" name="Picture 2" descr="pandas (software) - Wikipedia">
            <a:extLst>
              <a:ext uri="{FF2B5EF4-FFF2-40B4-BE49-F238E27FC236}">
                <a16:creationId xmlns:a16="http://schemas.microsoft.com/office/drawing/2014/main" id="{4F7E2423-77DE-4B96-DC30-7D5BCBEF7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221" y="3715853"/>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ntappsPower Bi - Pentapps">
            <a:extLst>
              <a:ext uri="{FF2B5EF4-FFF2-40B4-BE49-F238E27FC236}">
                <a16:creationId xmlns:a16="http://schemas.microsoft.com/office/drawing/2014/main" id="{166D9F2A-0390-C583-347F-7B03F9F74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743" y="3238075"/>
            <a:ext cx="3521411" cy="198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7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654C95-6405-54B9-B2BF-8776D66665C9}"/>
              </a:ext>
            </a:extLst>
          </p:cNvPr>
          <p:cNvPicPr>
            <a:picLocks noChangeAspect="1"/>
          </p:cNvPicPr>
          <p:nvPr/>
        </p:nvPicPr>
        <p:blipFill>
          <a:blip r:embed="rId2"/>
          <a:stretch>
            <a:fillRect/>
          </a:stretch>
        </p:blipFill>
        <p:spPr>
          <a:xfrm>
            <a:off x="7491519" y="570318"/>
            <a:ext cx="2868439" cy="5717364"/>
          </a:xfrm>
          <a:prstGeom prst="rect">
            <a:avLst/>
          </a:prstGeom>
        </p:spPr>
      </p:pic>
      <p:sp>
        <p:nvSpPr>
          <p:cNvPr id="4" name="CuadroTexto 3">
            <a:extLst>
              <a:ext uri="{FF2B5EF4-FFF2-40B4-BE49-F238E27FC236}">
                <a16:creationId xmlns:a16="http://schemas.microsoft.com/office/drawing/2014/main" id="{FD694B42-9935-2745-D1DA-36C6DE0817BA}"/>
              </a:ext>
            </a:extLst>
          </p:cNvPr>
          <p:cNvSpPr txBox="1"/>
          <p:nvPr/>
        </p:nvSpPr>
        <p:spPr>
          <a:xfrm>
            <a:off x="599473" y="2905780"/>
            <a:ext cx="6094378" cy="523220"/>
          </a:xfrm>
          <a:prstGeom prst="rect">
            <a:avLst/>
          </a:prstGeom>
          <a:noFill/>
        </p:spPr>
        <p:txBody>
          <a:bodyPr wrap="square">
            <a:spAutoFit/>
          </a:bodyPr>
          <a:lstStyle/>
          <a:p>
            <a:pPr algn="ctr"/>
            <a:r>
              <a:rPr lang="es-CO" sz="2800" b="1" dirty="0">
                <a:solidFill>
                  <a:srgbClr val="0551A5"/>
                </a:solidFill>
              </a:rPr>
              <a:t>columnas que contiene el </a:t>
            </a:r>
            <a:r>
              <a:rPr lang="es-CO" sz="2800" b="1" dirty="0" err="1">
                <a:solidFill>
                  <a:srgbClr val="0551A5"/>
                </a:solidFill>
              </a:rPr>
              <a:t>dataset</a:t>
            </a:r>
            <a:endParaRPr lang="es-CO" sz="2800" b="1" dirty="0">
              <a:solidFill>
                <a:srgbClr val="0551A5"/>
              </a:solidFill>
            </a:endParaRPr>
          </a:p>
        </p:txBody>
      </p:sp>
      <p:sp>
        <p:nvSpPr>
          <p:cNvPr id="5" name="Abrir llave 4">
            <a:extLst>
              <a:ext uri="{FF2B5EF4-FFF2-40B4-BE49-F238E27FC236}">
                <a16:creationId xmlns:a16="http://schemas.microsoft.com/office/drawing/2014/main" id="{21101170-6C62-FE91-83B0-E631F7193B85}"/>
              </a:ext>
            </a:extLst>
          </p:cNvPr>
          <p:cNvSpPr/>
          <p:nvPr/>
        </p:nvSpPr>
        <p:spPr>
          <a:xfrm>
            <a:off x="6207467" y="440802"/>
            <a:ext cx="1284052" cy="5976396"/>
          </a:xfrm>
          <a:prstGeom prst="leftBrace">
            <a:avLst>
              <a:gd name="adj1" fmla="val 8333"/>
              <a:gd name="adj2" fmla="val 465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277456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2332FD-57E9-FFF7-EE2B-A8E0A289E3FF}"/>
              </a:ext>
            </a:extLst>
          </p:cNvPr>
          <p:cNvSpPr txBox="1"/>
          <p:nvPr/>
        </p:nvSpPr>
        <p:spPr>
          <a:xfrm>
            <a:off x="1062747" y="1004660"/>
            <a:ext cx="8859466" cy="369332"/>
          </a:xfrm>
          <a:prstGeom prst="rect">
            <a:avLst/>
          </a:prstGeom>
          <a:noFill/>
        </p:spPr>
        <p:txBody>
          <a:bodyPr wrap="square">
            <a:spAutoFit/>
          </a:bodyPr>
          <a:lstStyle/>
          <a:p>
            <a:r>
              <a:rPr lang="es-CO" b="1" dirty="0">
                <a:solidFill>
                  <a:srgbClr val="0551A5"/>
                </a:solidFill>
              </a:rPr>
              <a:t>Primera pregunta: ¿Cómo se relaciona el presupuesto de una película con su puntuación?</a:t>
            </a:r>
          </a:p>
        </p:txBody>
      </p:sp>
      <p:pic>
        <p:nvPicPr>
          <p:cNvPr id="5" name="Imagen 4">
            <a:extLst>
              <a:ext uri="{FF2B5EF4-FFF2-40B4-BE49-F238E27FC236}">
                <a16:creationId xmlns:a16="http://schemas.microsoft.com/office/drawing/2014/main" id="{981DD78A-BB66-9D1A-9795-0645E768CB00}"/>
              </a:ext>
            </a:extLst>
          </p:cNvPr>
          <p:cNvPicPr>
            <a:picLocks noChangeAspect="1"/>
          </p:cNvPicPr>
          <p:nvPr/>
        </p:nvPicPr>
        <p:blipFill>
          <a:blip r:embed="rId2"/>
          <a:stretch>
            <a:fillRect/>
          </a:stretch>
        </p:blipFill>
        <p:spPr>
          <a:xfrm>
            <a:off x="789151" y="2263716"/>
            <a:ext cx="5601921" cy="3515216"/>
          </a:xfrm>
          <a:prstGeom prst="rect">
            <a:avLst/>
          </a:prstGeom>
        </p:spPr>
      </p:pic>
      <p:sp>
        <p:nvSpPr>
          <p:cNvPr id="6" name="CuadroTexto 5">
            <a:extLst>
              <a:ext uri="{FF2B5EF4-FFF2-40B4-BE49-F238E27FC236}">
                <a16:creationId xmlns:a16="http://schemas.microsoft.com/office/drawing/2014/main" id="{367AF42D-468C-9186-B077-6EFB955A040C}"/>
              </a:ext>
            </a:extLst>
          </p:cNvPr>
          <p:cNvSpPr txBox="1"/>
          <p:nvPr/>
        </p:nvSpPr>
        <p:spPr>
          <a:xfrm>
            <a:off x="1062747" y="1634188"/>
            <a:ext cx="950879" cy="369332"/>
          </a:xfrm>
          <a:prstGeom prst="rect">
            <a:avLst/>
          </a:prstGeom>
          <a:noFill/>
        </p:spPr>
        <p:txBody>
          <a:bodyPr wrap="square">
            <a:spAutoFit/>
          </a:bodyPr>
          <a:lstStyle/>
          <a:p>
            <a:r>
              <a:rPr lang="es-CO" b="1" dirty="0">
                <a:solidFill>
                  <a:srgbClr val="0551A5"/>
                </a:solidFill>
              </a:rPr>
              <a:t>Pandas</a:t>
            </a:r>
          </a:p>
        </p:txBody>
      </p:sp>
      <p:pic>
        <p:nvPicPr>
          <p:cNvPr id="8" name="Imagen 7">
            <a:extLst>
              <a:ext uri="{FF2B5EF4-FFF2-40B4-BE49-F238E27FC236}">
                <a16:creationId xmlns:a16="http://schemas.microsoft.com/office/drawing/2014/main" id="{41F0F61B-D793-CDF8-EC5E-02C28E634DD2}"/>
              </a:ext>
            </a:extLst>
          </p:cNvPr>
          <p:cNvPicPr>
            <a:picLocks noChangeAspect="1"/>
          </p:cNvPicPr>
          <p:nvPr/>
        </p:nvPicPr>
        <p:blipFill>
          <a:blip r:embed="rId3"/>
          <a:stretch>
            <a:fillRect/>
          </a:stretch>
        </p:blipFill>
        <p:spPr>
          <a:xfrm>
            <a:off x="6930126" y="2263716"/>
            <a:ext cx="4472723" cy="3542446"/>
          </a:xfrm>
          <a:prstGeom prst="rect">
            <a:avLst/>
          </a:prstGeom>
        </p:spPr>
      </p:pic>
    </p:spTree>
    <p:extLst>
      <p:ext uri="{BB962C8B-B14F-4D97-AF65-F5344CB8AC3E}">
        <p14:creationId xmlns:p14="http://schemas.microsoft.com/office/powerpoint/2010/main" val="89954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3CAD17-9383-C669-D0E6-62E9DD913AD5}"/>
              </a:ext>
            </a:extLst>
          </p:cNvPr>
          <p:cNvSpPr txBox="1"/>
          <p:nvPr/>
        </p:nvSpPr>
        <p:spPr>
          <a:xfrm>
            <a:off x="8056934" y="1364266"/>
            <a:ext cx="1476172" cy="369332"/>
          </a:xfrm>
          <a:prstGeom prst="rect">
            <a:avLst/>
          </a:prstGeom>
          <a:noFill/>
        </p:spPr>
        <p:txBody>
          <a:bodyPr wrap="square">
            <a:spAutoFit/>
          </a:bodyPr>
          <a:lstStyle/>
          <a:p>
            <a:r>
              <a:rPr lang="es-CO" b="1" dirty="0" err="1">
                <a:solidFill>
                  <a:srgbClr val="0551A5"/>
                </a:solidFill>
              </a:rPr>
              <a:t>PowerBi</a:t>
            </a:r>
            <a:endParaRPr lang="es-CO" b="1" dirty="0">
              <a:solidFill>
                <a:srgbClr val="0551A5"/>
              </a:solidFill>
            </a:endParaRPr>
          </a:p>
        </p:txBody>
      </p:sp>
      <p:pic>
        <p:nvPicPr>
          <p:cNvPr id="4" name="Imagen 3">
            <a:extLst>
              <a:ext uri="{FF2B5EF4-FFF2-40B4-BE49-F238E27FC236}">
                <a16:creationId xmlns:a16="http://schemas.microsoft.com/office/drawing/2014/main" id="{825E2447-A8BC-E887-94D0-B715A9D28993}"/>
              </a:ext>
            </a:extLst>
          </p:cNvPr>
          <p:cNvPicPr>
            <a:picLocks noChangeAspect="1"/>
          </p:cNvPicPr>
          <p:nvPr/>
        </p:nvPicPr>
        <p:blipFill>
          <a:blip r:embed="rId2"/>
          <a:stretch>
            <a:fillRect/>
          </a:stretch>
        </p:blipFill>
        <p:spPr>
          <a:xfrm>
            <a:off x="5120509" y="1733598"/>
            <a:ext cx="6570977" cy="3188597"/>
          </a:xfrm>
          <a:prstGeom prst="rect">
            <a:avLst/>
          </a:prstGeom>
        </p:spPr>
      </p:pic>
      <p:sp>
        <p:nvSpPr>
          <p:cNvPr id="6" name="CuadroTexto 5">
            <a:extLst>
              <a:ext uri="{FF2B5EF4-FFF2-40B4-BE49-F238E27FC236}">
                <a16:creationId xmlns:a16="http://schemas.microsoft.com/office/drawing/2014/main" id="{9A9B4F7D-C3E1-35BB-EC2F-E4A0985A9B05}"/>
              </a:ext>
            </a:extLst>
          </p:cNvPr>
          <p:cNvSpPr txBox="1"/>
          <p:nvPr/>
        </p:nvSpPr>
        <p:spPr>
          <a:xfrm>
            <a:off x="897376" y="2221098"/>
            <a:ext cx="3684351" cy="2585323"/>
          </a:xfrm>
          <a:prstGeom prst="rect">
            <a:avLst/>
          </a:prstGeom>
          <a:noFill/>
        </p:spPr>
        <p:txBody>
          <a:bodyPr wrap="square">
            <a:spAutoFit/>
          </a:bodyPr>
          <a:lstStyle/>
          <a:p>
            <a:r>
              <a:rPr lang="es-ES" b="0" i="0" dirty="0">
                <a:solidFill>
                  <a:srgbClr val="0551A5"/>
                </a:solidFill>
                <a:effectLst/>
                <a:highlight>
                  <a:srgbClr val="FFFFFF"/>
                </a:highlight>
                <a:latin typeface="-apple-system"/>
              </a:rPr>
              <a:t>RTA:// </a:t>
            </a:r>
            <a:r>
              <a:rPr lang="es-ES" b="0" i="0" dirty="0">
                <a:solidFill>
                  <a:srgbClr val="111111"/>
                </a:solidFill>
                <a:effectLst/>
                <a:highlight>
                  <a:srgbClr val="FFFFFF"/>
                </a:highlight>
                <a:latin typeface="-apple-system"/>
              </a:rPr>
              <a:t>Los puntos están dispersos en todo el gráfico sin formar un patrón o línea de tendencia clara. Esto sugiere que no hay una correlación fuerte entre el presupuesto de las películas y su puntuación. En otras palabras, gastar más dinero en una película no necesariamente resulta en una puntuación más alta.</a:t>
            </a:r>
            <a:endParaRPr lang="es-CO" dirty="0"/>
          </a:p>
        </p:txBody>
      </p:sp>
    </p:spTree>
    <p:extLst>
      <p:ext uri="{BB962C8B-B14F-4D97-AF65-F5344CB8AC3E}">
        <p14:creationId xmlns:p14="http://schemas.microsoft.com/office/powerpoint/2010/main" val="20649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656A2F0-55FF-FFDC-8DDD-0800F41DA950}"/>
              </a:ext>
            </a:extLst>
          </p:cNvPr>
          <p:cNvSpPr txBox="1"/>
          <p:nvPr/>
        </p:nvSpPr>
        <p:spPr>
          <a:xfrm>
            <a:off x="1062746" y="1004660"/>
            <a:ext cx="9968419" cy="646331"/>
          </a:xfrm>
          <a:prstGeom prst="rect">
            <a:avLst/>
          </a:prstGeom>
          <a:noFill/>
        </p:spPr>
        <p:txBody>
          <a:bodyPr wrap="square">
            <a:spAutoFit/>
          </a:bodyPr>
          <a:lstStyle/>
          <a:p>
            <a:r>
              <a:rPr lang="es-CO" b="1" dirty="0">
                <a:solidFill>
                  <a:srgbClr val="0551A5"/>
                </a:solidFill>
              </a:rPr>
              <a:t>Segunda pregunta: </a:t>
            </a:r>
            <a:r>
              <a:rPr lang="es-ES" b="1" dirty="0">
                <a:solidFill>
                  <a:srgbClr val="0551A5"/>
                </a:solidFill>
              </a:rPr>
              <a:t>¿Cómo ha cambiado el presupuesto promedio de las películas de Marvel a lo largo de los años?</a:t>
            </a:r>
            <a:endParaRPr lang="es-CO" b="1" dirty="0">
              <a:solidFill>
                <a:srgbClr val="0551A5"/>
              </a:solidFill>
            </a:endParaRPr>
          </a:p>
        </p:txBody>
      </p:sp>
      <p:pic>
        <p:nvPicPr>
          <p:cNvPr id="4" name="Imagen 3">
            <a:extLst>
              <a:ext uri="{FF2B5EF4-FFF2-40B4-BE49-F238E27FC236}">
                <a16:creationId xmlns:a16="http://schemas.microsoft.com/office/drawing/2014/main" id="{A786BC4D-66FD-C0C4-D334-21546DC4BEDB}"/>
              </a:ext>
            </a:extLst>
          </p:cNvPr>
          <p:cNvPicPr>
            <a:picLocks noChangeAspect="1"/>
          </p:cNvPicPr>
          <p:nvPr/>
        </p:nvPicPr>
        <p:blipFill>
          <a:blip r:embed="rId2"/>
          <a:stretch>
            <a:fillRect/>
          </a:stretch>
        </p:blipFill>
        <p:spPr>
          <a:xfrm>
            <a:off x="868192" y="2349781"/>
            <a:ext cx="5775799" cy="3071510"/>
          </a:xfrm>
          <a:prstGeom prst="rect">
            <a:avLst/>
          </a:prstGeom>
        </p:spPr>
      </p:pic>
      <p:pic>
        <p:nvPicPr>
          <p:cNvPr id="6" name="Imagen 5">
            <a:extLst>
              <a:ext uri="{FF2B5EF4-FFF2-40B4-BE49-F238E27FC236}">
                <a16:creationId xmlns:a16="http://schemas.microsoft.com/office/drawing/2014/main" id="{B5AF208B-00A9-8477-A020-8381D86C91DC}"/>
              </a:ext>
            </a:extLst>
          </p:cNvPr>
          <p:cNvPicPr>
            <a:picLocks noChangeAspect="1"/>
          </p:cNvPicPr>
          <p:nvPr/>
        </p:nvPicPr>
        <p:blipFill>
          <a:blip r:embed="rId3"/>
          <a:stretch>
            <a:fillRect/>
          </a:stretch>
        </p:blipFill>
        <p:spPr>
          <a:xfrm>
            <a:off x="6782199" y="2349781"/>
            <a:ext cx="4790487" cy="2971249"/>
          </a:xfrm>
          <a:prstGeom prst="rect">
            <a:avLst/>
          </a:prstGeom>
        </p:spPr>
      </p:pic>
      <p:sp>
        <p:nvSpPr>
          <p:cNvPr id="7" name="CuadroTexto 6">
            <a:extLst>
              <a:ext uri="{FF2B5EF4-FFF2-40B4-BE49-F238E27FC236}">
                <a16:creationId xmlns:a16="http://schemas.microsoft.com/office/drawing/2014/main" id="{4446A0A7-97A4-FEDC-F1E7-6283D94AB878}"/>
              </a:ext>
            </a:extLst>
          </p:cNvPr>
          <p:cNvSpPr txBox="1"/>
          <p:nvPr/>
        </p:nvSpPr>
        <p:spPr>
          <a:xfrm>
            <a:off x="868192" y="1822737"/>
            <a:ext cx="950879" cy="369332"/>
          </a:xfrm>
          <a:prstGeom prst="rect">
            <a:avLst/>
          </a:prstGeom>
          <a:noFill/>
        </p:spPr>
        <p:txBody>
          <a:bodyPr wrap="square">
            <a:spAutoFit/>
          </a:bodyPr>
          <a:lstStyle/>
          <a:p>
            <a:r>
              <a:rPr lang="es-CO" b="1" dirty="0">
                <a:solidFill>
                  <a:srgbClr val="0551A5"/>
                </a:solidFill>
              </a:rPr>
              <a:t>Pandas</a:t>
            </a:r>
          </a:p>
        </p:txBody>
      </p:sp>
    </p:spTree>
    <p:extLst>
      <p:ext uri="{BB962C8B-B14F-4D97-AF65-F5344CB8AC3E}">
        <p14:creationId xmlns:p14="http://schemas.microsoft.com/office/powerpoint/2010/main" val="368185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03CAD17-9383-C669-D0E6-62E9DD913AD5}"/>
              </a:ext>
            </a:extLst>
          </p:cNvPr>
          <p:cNvSpPr txBox="1"/>
          <p:nvPr/>
        </p:nvSpPr>
        <p:spPr>
          <a:xfrm>
            <a:off x="8056934" y="1364266"/>
            <a:ext cx="1476172" cy="369332"/>
          </a:xfrm>
          <a:prstGeom prst="rect">
            <a:avLst/>
          </a:prstGeom>
          <a:noFill/>
        </p:spPr>
        <p:txBody>
          <a:bodyPr wrap="square">
            <a:spAutoFit/>
          </a:bodyPr>
          <a:lstStyle/>
          <a:p>
            <a:r>
              <a:rPr lang="es-CO" b="1" dirty="0" err="1">
                <a:solidFill>
                  <a:srgbClr val="0551A5"/>
                </a:solidFill>
              </a:rPr>
              <a:t>PowerBi</a:t>
            </a:r>
            <a:endParaRPr lang="es-CO" b="1" dirty="0">
              <a:solidFill>
                <a:srgbClr val="0551A5"/>
              </a:solidFill>
            </a:endParaRPr>
          </a:p>
        </p:txBody>
      </p:sp>
      <p:sp>
        <p:nvSpPr>
          <p:cNvPr id="6" name="CuadroTexto 5">
            <a:extLst>
              <a:ext uri="{FF2B5EF4-FFF2-40B4-BE49-F238E27FC236}">
                <a16:creationId xmlns:a16="http://schemas.microsoft.com/office/drawing/2014/main" id="{9A9B4F7D-C3E1-35BB-EC2F-E4A0985A9B05}"/>
              </a:ext>
            </a:extLst>
          </p:cNvPr>
          <p:cNvSpPr txBox="1"/>
          <p:nvPr/>
        </p:nvSpPr>
        <p:spPr>
          <a:xfrm>
            <a:off x="897376" y="2221098"/>
            <a:ext cx="3684351" cy="3139321"/>
          </a:xfrm>
          <a:prstGeom prst="rect">
            <a:avLst/>
          </a:prstGeom>
          <a:noFill/>
        </p:spPr>
        <p:txBody>
          <a:bodyPr wrap="square">
            <a:spAutoFit/>
          </a:bodyPr>
          <a:lstStyle/>
          <a:p>
            <a:r>
              <a:rPr lang="es-ES" b="0" i="0" dirty="0">
                <a:solidFill>
                  <a:srgbClr val="0551A5"/>
                </a:solidFill>
                <a:effectLst/>
                <a:highlight>
                  <a:srgbClr val="FFFFFF"/>
                </a:highlight>
                <a:latin typeface="-apple-system"/>
              </a:rPr>
              <a:t>RTA://</a:t>
            </a:r>
            <a:r>
              <a:rPr lang="es-ES" b="0" i="0" dirty="0">
                <a:solidFill>
                  <a:srgbClr val="111111"/>
                </a:solidFill>
                <a:effectLst/>
                <a:highlight>
                  <a:srgbClr val="FFFFFF"/>
                </a:highlight>
                <a:latin typeface="-apple-system"/>
              </a:rPr>
              <a:t>Dado que la línea muestra fluctuaciones a lo largo del tiempo, podemos inferir que el presupuesto promedio ha variado a lo largo de los años. El pico más alto cerca de 2015 sugiere que fue el año con el presupuesto promedio más alto. El aumento notable después de 2020 podría indicar un aumento en el presupuesto promedio en los años recientes.</a:t>
            </a:r>
            <a:endParaRPr lang="es-CO" dirty="0"/>
          </a:p>
        </p:txBody>
      </p:sp>
      <p:pic>
        <p:nvPicPr>
          <p:cNvPr id="5" name="Imagen 4">
            <a:extLst>
              <a:ext uri="{FF2B5EF4-FFF2-40B4-BE49-F238E27FC236}">
                <a16:creationId xmlns:a16="http://schemas.microsoft.com/office/drawing/2014/main" id="{B3BC44C7-77E2-3213-272F-CD1E2EA8E967}"/>
              </a:ext>
            </a:extLst>
          </p:cNvPr>
          <p:cNvPicPr>
            <a:picLocks noChangeAspect="1"/>
          </p:cNvPicPr>
          <p:nvPr/>
        </p:nvPicPr>
        <p:blipFill>
          <a:blip r:embed="rId2"/>
          <a:stretch>
            <a:fillRect/>
          </a:stretch>
        </p:blipFill>
        <p:spPr>
          <a:xfrm>
            <a:off x="5953328" y="1803539"/>
            <a:ext cx="4913689" cy="3250922"/>
          </a:xfrm>
          <a:prstGeom prst="rect">
            <a:avLst/>
          </a:prstGeom>
        </p:spPr>
      </p:pic>
    </p:spTree>
    <p:extLst>
      <p:ext uri="{BB962C8B-B14F-4D97-AF65-F5344CB8AC3E}">
        <p14:creationId xmlns:p14="http://schemas.microsoft.com/office/powerpoint/2010/main" val="25606887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395</Words>
  <Application>Microsoft Office PowerPoint</Application>
  <PresentationFormat>Panorámica</PresentationFormat>
  <Paragraphs>24</Paragraphs>
  <Slides>14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-apple-system</vt:lpstr>
      <vt:lpstr>Arial</vt:lpstr>
      <vt:lpstr>Calibri</vt:lpstr>
      <vt:lpstr>Calibri Light</vt:lpstr>
      <vt:lpstr>Tahoma</vt:lpstr>
      <vt:lpstr>zeitung</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Medios Educativos</dc:creator>
  <cp:lastModifiedBy>Silvia Nathaly Hernandez Palencia</cp:lastModifiedBy>
  <cp:revision>173</cp:revision>
  <dcterms:created xsi:type="dcterms:W3CDTF">2020-09-29T13:38:10Z</dcterms:created>
  <dcterms:modified xsi:type="dcterms:W3CDTF">2024-05-30T23:51:01Z</dcterms:modified>
</cp:coreProperties>
</file>